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37920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FUNGAL SECONDARY METABOLITES</a:t>
            </a:r>
            <a:endParaRPr lang="ar-EG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secondary metabolites are usually produced after growth has </a:t>
            </a:r>
            <a:r>
              <a:rPr lang="en-US" dirty="0" smtClean="0"/>
              <a:t>slowed down</a:t>
            </a:r>
            <a:r>
              <a:rPr lang="en-US" dirty="0"/>
              <a:t>. They have no function in growth of the producing cultures, are produced by </a:t>
            </a:r>
            <a:r>
              <a:rPr lang="en-US" dirty="0" smtClean="0"/>
              <a:t>certain restricted </a:t>
            </a:r>
            <a:r>
              <a:rPr lang="en-US" dirty="0"/>
              <a:t>taxonomic groups of organisms, and are usually formed as mixtures of </a:t>
            </a:r>
            <a:r>
              <a:rPr lang="en-US" dirty="0" smtClean="0"/>
              <a:t>closely related </a:t>
            </a:r>
            <a:r>
              <a:rPr lang="en-US" dirty="0"/>
              <a:t>members of a chemical family. In nature, secondary metabolites are important </a:t>
            </a:r>
            <a:r>
              <a:rPr lang="en-US" dirty="0" smtClean="0"/>
              <a:t>for the </a:t>
            </a:r>
            <a:r>
              <a:rPr lang="en-US" dirty="0"/>
              <a:t>organisms that produce them, functioning as (1) sex hormones; (2) </a:t>
            </a:r>
            <a:r>
              <a:rPr lang="en-US" dirty="0" err="1"/>
              <a:t>ionophores</a:t>
            </a:r>
            <a:r>
              <a:rPr lang="en-US" dirty="0"/>
              <a:t>; (</a:t>
            </a:r>
            <a:r>
              <a:rPr lang="en-US" dirty="0" smtClean="0"/>
              <a:t>3) competitive </a:t>
            </a:r>
            <a:r>
              <a:rPr lang="en-US" dirty="0"/>
              <a:t>weapons against other bacteria, fungi, amoebae, insects and plants; (4) </a:t>
            </a:r>
            <a:r>
              <a:rPr lang="en-US" dirty="0" smtClean="0"/>
              <a:t>agents of </a:t>
            </a:r>
            <a:r>
              <a:rPr lang="en-US" dirty="0"/>
              <a:t>symbiosis; and (5) effectors of differentiation [34]. A great many of these </a:t>
            </a:r>
            <a:r>
              <a:rPr lang="en-US" dirty="0" smtClean="0"/>
              <a:t>secondary metabolites </a:t>
            </a:r>
            <a:r>
              <a:rPr lang="en-US" dirty="0"/>
              <a:t>are produced by fungi.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3559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Antibiotics</a:t>
            </a:r>
            <a:endParaRPr lang="ar-E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Antibiotics are defined as low-molecular-weight organic natural products made by </a:t>
            </a:r>
            <a:r>
              <a:rPr lang="en-US" dirty="0" smtClean="0"/>
              <a:t>micro-organisms </a:t>
            </a:r>
            <a:r>
              <a:rPr lang="en-US" dirty="0"/>
              <a:t>that are active at low concentration against other microorganisms. </a:t>
            </a:r>
            <a:endParaRPr lang="ar-EG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2. Pharmacological Agents</a:t>
            </a:r>
            <a:endParaRPr lang="ar-EG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304800" y="502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3. Pigments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22123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Regulation </a:t>
            </a:r>
            <a:r>
              <a:rPr lang="en-US" dirty="0"/>
              <a:t>by the Carbon </a:t>
            </a:r>
            <a:r>
              <a:rPr lang="en-US" dirty="0" smtClean="0"/>
              <a:t>Source</a:t>
            </a:r>
          </a:p>
          <a:p>
            <a:pPr marL="0" indent="0">
              <a:buNone/>
            </a:pPr>
            <a:r>
              <a:rPr lang="en-US" dirty="0" smtClean="0"/>
              <a:t>2. Regulation by the Nitrogen Source</a:t>
            </a:r>
          </a:p>
          <a:p>
            <a:pPr marL="0" indent="0">
              <a:buNone/>
            </a:pPr>
            <a:r>
              <a:rPr lang="en-US" dirty="0"/>
              <a:t>3. Regulation by the Phosphorus </a:t>
            </a:r>
            <a:r>
              <a:rPr lang="en-US" dirty="0" smtClean="0"/>
              <a:t>Source</a:t>
            </a:r>
          </a:p>
          <a:p>
            <a:pPr marL="0" indent="0">
              <a:buNone/>
            </a:pPr>
            <a:r>
              <a:rPr lang="en-US" dirty="0"/>
              <a:t>4. Regulation by Metals</a:t>
            </a:r>
            <a:endParaRPr lang="ar-EG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REGULATION OF FUNGAL SECONDARY METABOLISM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18990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Induction of Secondary Metabolite Synthases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35070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706562"/>
          </a:xfrm>
        </p:spPr>
        <p:txBody>
          <a:bodyPr>
            <a:normAutofit fontScale="90000"/>
          </a:bodyPr>
          <a:lstStyle/>
          <a:p>
            <a:r>
              <a:rPr lang="en-US" dirty="0"/>
              <a:t>SOME RAW MATERIALS USED IN COMPOUNDING</a:t>
            </a:r>
            <a:br>
              <a:rPr lang="en-US" dirty="0"/>
            </a:br>
            <a:r>
              <a:rPr lang="en-US" dirty="0"/>
              <a:t>INDUSTRIAL MEDIA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dirty="0"/>
              <a:t>cheapness, ready availability, constancy of chemical quality, etc</a:t>
            </a:r>
            <a:r>
              <a:rPr lang="en-US" dirty="0" smtClean="0"/>
              <a:t>.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Corn </a:t>
            </a:r>
            <a:r>
              <a:rPr lang="en-US" dirty="0"/>
              <a:t>steep </a:t>
            </a:r>
            <a:r>
              <a:rPr lang="en-US" dirty="0" err="1"/>
              <a:t>liquor:This</a:t>
            </a:r>
            <a:r>
              <a:rPr lang="en-US" dirty="0"/>
              <a:t> is a by-product of starch manufacture from maize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(b) </a:t>
            </a:r>
            <a:r>
              <a:rPr lang="en-US" dirty="0" err="1" smtClean="0"/>
              <a:t>Pharmamedia</a:t>
            </a:r>
            <a:r>
              <a:rPr lang="en-US" dirty="0"/>
              <a:t>: Also known as </a:t>
            </a:r>
            <a:r>
              <a:rPr lang="en-US" dirty="0" err="1"/>
              <a:t>proflo</a:t>
            </a:r>
            <a:r>
              <a:rPr lang="en-US" dirty="0"/>
              <a:t>, this is a yellow fine powder made from cotton-seed embryo.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33170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(c) Distillers </a:t>
            </a:r>
            <a:r>
              <a:rPr lang="en-US" dirty="0" err="1" smtClean="0"/>
              <a:t>solubles</a:t>
            </a:r>
            <a:r>
              <a:rPr lang="en-US" dirty="0"/>
              <a:t>: This is a by-product of the distillation of alcohol from fermented grain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(d) Soya bean meal: Soya beans (</a:t>
            </a:r>
            <a:r>
              <a:rPr lang="en-US" dirty="0" err="1"/>
              <a:t>soja</a:t>
            </a:r>
            <a:r>
              <a:rPr lang="en-US" dirty="0"/>
              <a:t>) (Glycine max), is an annual legume which is widely cultivated</a:t>
            </a:r>
          </a:p>
          <a:p>
            <a:pPr marL="0" indent="0">
              <a:buNone/>
            </a:pPr>
            <a:r>
              <a:rPr lang="en-US" dirty="0"/>
              <a:t>throughout the world in tropical, sub-tropical and temperate regions between 50°N and</a:t>
            </a:r>
          </a:p>
          <a:p>
            <a:pPr marL="0" indent="0">
              <a:buNone/>
            </a:pPr>
            <a:r>
              <a:rPr lang="en-US" dirty="0"/>
              <a:t>40°S. The seeds are heated before being extracted for oil that is used for food, as an anti-</a:t>
            </a:r>
          </a:p>
          <a:p>
            <a:pPr marL="0" indent="0">
              <a:buNone/>
            </a:pPr>
            <a:r>
              <a:rPr lang="en-US" dirty="0"/>
              <a:t>foam in industrial fermentations, or used for the manufacture of margarine. The resulting</a:t>
            </a:r>
          </a:p>
          <a:p>
            <a:pPr marL="0" indent="0">
              <a:buNone/>
            </a:pPr>
            <a:r>
              <a:rPr lang="en-US" dirty="0"/>
              <a:t>dried material, soya bean meal, has about 11% nitrogen, and 30% carbohydrate and may</a:t>
            </a:r>
          </a:p>
          <a:p>
            <a:pPr marL="0" indent="0">
              <a:buNone/>
            </a:pPr>
            <a:r>
              <a:rPr lang="en-US" dirty="0"/>
              <a:t>be used as animal feed. Its nitrogen is more complex than that found in corn steep liquor</a:t>
            </a:r>
          </a:p>
          <a:p>
            <a:pPr marL="0" indent="0">
              <a:buNone/>
            </a:pPr>
            <a:r>
              <a:rPr lang="en-US" dirty="0"/>
              <a:t>and is not readily available to most microorganisms, except </a:t>
            </a:r>
            <a:r>
              <a:rPr lang="en-US" dirty="0" err="1"/>
              <a:t>actinomycetes</a:t>
            </a:r>
            <a:r>
              <a:rPr lang="en-US" dirty="0"/>
              <a:t>. It is used</a:t>
            </a:r>
          </a:p>
          <a:p>
            <a:pPr marL="0" indent="0">
              <a:buNone/>
            </a:pPr>
            <a:r>
              <a:rPr lang="en-US" dirty="0"/>
              <a:t>particularly in tetracycline and streptomycin fermentations.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605142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(e) </a:t>
            </a:r>
            <a:r>
              <a:rPr lang="en-US" dirty="0" smtClean="0"/>
              <a:t>Molasses: It is </a:t>
            </a:r>
            <a:r>
              <a:rPr lang="en-US" dirty="0"/>
              <a:t>a by-product of the sugar industry. There are two types of molasses depending </a:t>
            </a:r>
            <a:r>
              <a:rPr lang="en-US" dirty="0" smtClean="0"/>
              <a:t>on whether </a:t>
            </a:r>
            <a:r>
              <a:rPr lang="en-US" dirty="0"/>
              <a:t>the sugar is produced from the tropical crop, sugar cane (</a:t>
            </a:r>
            <a:r>
              <a:rPr lang="en-US" dirty="0" err="1"/>
              <a:t>Saccharum</a:t>
            </a:r>
            <a:r>
              <a:rPr lang="en-US" dirty="0"/>
              <a:t> </a:t>
            </a:r>
            <a:r>
              <a:rPr lang="en-US" dirty="0" err="1" smtClean="0"/>
              <a:t>officinarum</a:t>
            </a:r>
            <a:r>
              <a:rPr lang="en-US" dirty="0" smtClean="0"/>
              <a:t>) or </a:t>
            </a:r>
            <a:r>
              <a:rPr lang="en-US" dirty="0"/>
              <a:t>the temperate crop, beet, (Beta alba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/>
              <a:t>(f) Sulfite liquor: Sulfite liquor (also called waste sulfite liquor, sulfite waste liquor or spent sulfite </a:t>
            </a:r>
            <a:r>
              <a:rPr lang="en-US" dirty="0" smtClean="0"/>
              <a:t>liquor) is </a:t>
            </a:r>
            <a:r>
              <a:rPr lang="en-US" dirty="0"/>
              <a:t>the aqueous effluent resulting from the sulfite process for manufacturing cellulose </a:t>
            </a:r>
            <a:r>
              <a:rPr lang="en-US" dirty="0" smtClean="0"/>
              <a:t>or pulp </a:t>
            </a:r>
            <a:r>
              <a:rPr lang="en-US" dirty="0"/>
              <a:t>from wood. Depending on the type, most </a:t>
            </a:r>
            <a:r>
              <a:rPr lang="en-US" dirty="0" smtClean="0"/>
              <a:t>woods contain </a:t>
            </a:r>
            <a:r>
              <a:rPr lang="en-US" dirty="0"/>
              <a:t>about 50% cellulose, </a:t>
            </a:r>
            <a:r>
              <a:rPr lang="en-US" dirty="0" smtClean="0"/>
              <a:t>about 25</a:t>
            </a:r>
            <a:r>
              <a:rPr lang="en-US" dirty="0"/>
              <a:t>% </a:t>
            </a:r>
            <a:r>
              <a:rPr lang="en-US" dirty="0" err="1"/>
              <a:t>lignins</a:t>
            </a:r>
            <a:r>
              <a:rPr lang="en-US" dirty="0"/>
              <a:t> and about 25% of hemicelluloses. </a:t>
            </a:r>
          </a:p>
        </p:txBody>
      </p:sp>
    </p:spTree>
    <p:extLst>
      <p:ext uri="{BB962C8B-B14F-4D97-AF65-F5344CB8AC3E}">
        <p14:creationId xmlns:p14="http://schemas.microsoft.com/office/powerpoint/2010/main" val="1226517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A FERMENTOR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</a:t>
            </a:r>
            <a:r>
              <a:rPr lang="en-US" dirty="0" err="1"/>
              <a:t>fermentor</a:t>
            </a:r>
            <a:r>
              <a:rPr lang="en-US" dirty="0"/>
              <a:t> (or fermenter) is a vessel for the growth of microorganisms which, while </a:t>
            </a:r>
            <a:r>
              <a:rPr lang="en-US" dirty="0" smtClean="0"/>
              <a:t>not permitting </a:t>
            </a:r>
            <a:r>
              <a:rPr lang="en-US" dirty="0"/>
              <a:t>contamination, enables the provision of conditions necessary for the </a:t>
            </a:r>
            <a:r>
              <a:rPr lang="en-US" dirty="0" smtClean="0"/>
              <a:t>maximal production </a:t>
            </a:r>
            <a:r>
              <a:rPr lang="en-US" dirty="0"/>
              <a:t>of the desired products. In other words, the </a:t>
            </a:r>
            <a:r>
              <a:rPr lang="en-US" dirty="0" err="1"/>
              <a:t>fermentor</a:t>
            </a:r>
            <a:r>
              <a:rPr lang="en-US" dirty="0"/>
              <a:t> ideally should make </a:t>
            </a:r>
            <a:r>
              <a:rPr lang="en-US" dirty="0" smtClean="0"/>
              <a:t>it possible </a:t>
            </a:r>
            <a:r>
              <a:rPr lang="en-US" dirty="0"/>
              <a:t>to provide the organism growing within it with optimal pH, </a:t>
            </a:r>
            <a:r>
              <a:rPr lang="en-US" dirty="0" smtClean="0"/>
              <a:t>temperature, oxygen</a:t>
            </a:r>
            <a:r>
              <a:rPr lang="en-US" dirty="0"/>
              <a:t>, and other environmental conditions. In the chemical industry, vessels in </a:t>
            </a:r>
            <a:r>
              <a:rPr lang="en-US" dirty="0" smtClean="0"/>
              <a:t>which reactions </a:t>
            </a:r>
            <a:r>
              <a:rPr lang="en-US" dirty="0"/>
              <a:t>take place are called reactors. </a:t>
            </a:r>
            <a:r>
              <a:rPr lang="en-US" dirty="0" err="1"/>
              <a:t>Fermentors</a:t>
            </a:r>
            <a:r>
              <a:rPr lang="en-US" dirty="0"/>
              <a:t> are therefore also known </a:t>
            </a:r>
            <a:r>
              <a:rPr lang="en-US" dirty="0" smtClean="0"/>
              <a:t>as bioreactors. </a:t>
            </a:r>
            <a:r>
              <a:rPr lang="en-US" dirty="0" err="1" smtClean="0"/>
              <a:t>Fermentors</a:t>
            </a:r>
            <a:r>
              <a:rPr lang="en-US" dirty="0" smtClean="0"/>
              <a:t> </a:t>
            </a:r>
            <a:r>
              <a:rPr lang="en-US" dirty="0"/>
              <a:t>may be liquid, also known as submerged or solid state, also known </a:t>
            </a:r>
            <a:r>
              <a:rPr lang="en-US" dirty="0" smtClean="0"/>
              <a:t>as surface</a:t>
            </a:r>
            <a:r>
              <a:rPr lang="en-US" dirty="0"/>
              <a:t>. Most </a:t>
            </a:r>
            <a:r>
              <a:rPr lang="en-US" dirty="0" err="1"/>
              <a:t>fermentors</a:t>
            </a:r>
            <a:r>
              <a:rPr lang="en-US" dirty="0"/>
              <a:t> used in industry are of the submerged type, because </a:t>
            </a:r>
            <a:r>
              <a:rPr lang="en-US" dirty="0" smtClean="0"/>
              <a:t>the submerged </a:t>
            </a:r>
            <a:r>
              <a:rPr lang="en-US" dirty="0" err="1"/>
              <a:t>fermentor</a:t>
            </a:r>
            <a:r>
              <a:rPr lang="en-US" dirty="0"/>
              <a:t> saves space and is more amenable to engineering control </a:t>
            </a:r>
            <a:r>
              <a:rPr lang="en-US" dirty="0" smtClean="0"/>
              <a:t>and design</a:t>
            </a:r>
            <a:r>
              <a:rPr lang="en-US" dirty="0"/>
              <a:t>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847120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BARLEY BEERS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The word beer derives from the Latin word  </a:t>
            </a:r>
            <a:r>
              <a:rPr lang="en-US" dirty="0" err="1"/>
              <a:t>bibere</a:t>
            </a:r>
            <a:r>
              <a:rPr lang="en-US" dirty="0"/>
              <a:t> meaning to drink. The process of</a:t>
            </a:r>
          </a:p>
          <a:p>
            <a:pPr marL="0" indent="0">
              <a:buNone/>
            </a:pPr>
            <a:r>
              <a:rPr lang="en-US" dirty="0"/>
              <a:t>producing beer is known as brewing. Beer brewing from barley was practiced by the</a:t>
            </a:r>
          </a:p>
          <a:p>
            <a:pPr marL="0" indent="0">
              <a:buNone/>
            </a:pPr>
            <a:r>
              <a:rPr lang="en-US" dirty="0"/>
              <a:t>ancient Egyptians as far back as 4,000 years ago, but investigations suggest Egyptians</a:t>
            </a:r>
          </a:p>
          <a:p>
            <a:pPr marL="0" indent="0">
              <a:buNone/>
            </a:pPr>
            <a:r>
              <a:rPr lang="en-US" dirty="0"/>
              <a:t>learnt the art from the peoples of the Tigris and Euphrates where man’s civilization is</a:t>
            </a:r>
          </a:p>
          <a:p>
            <a:pPr marL="0" indent="0">
              <a:buNone/>
            </a:pPr>
            <a:r>
              <a:rPr lang="en-US" dirty="0"/>
              <a:t>said to have originated. The use of hops is however much more recent and can be traced</a:t>
            </a:r>
          </a:p>
          <a:p>
            <a:pPr marL="0" indent="0">
              <a:buNone/>
            </a:pPr>
            <a:r>
              <a:rPr lang="en-US"/>
              <a:t>back to a few hundred years ago.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0041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NATURE OF BIOTECHNOLOGY AND</a:t>
            </a:r>
            <a:br>
              <a:rPr lang="en-US" dirty="0"/>
            </a:br>
            <a:r>
              <a:rPr lang="en-US" dirty="0"/>
              <a:t>INDUSTRIAL MICROBIOLOGY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Rio de Janeiro, Brazil in </a:t>
            </a:r>
            <a:r>
              <a:rPr lang="pt-BR" dirty="0" smtClean="0"/>
              <a:t>1992:</a:t>
            </a:r>
          </a:p>
          <a:p>
            <a:pPr marL="0" indent="0">
              <a:buNone/>
            </a:pPr>
            <a:r>
              <a:rPr lang="en-US" dirty="0"/>
              <a:t>That conference defined biotechnology as</a:t>
            </a:r>
          </a:p>
          <a:p>
            <a:pPr marL="0" indent="0">
              <a:buNone/>
            </a:pPr>
            <a:r>
              <a:rPr lang="en-US" dirty="0"/>
              <a:t>“any technological application that uses biological systems, living organisms, or</a:t>
            </a:r>
          </a:p>
          <a:p>
            <a:pPr marL="0" indent="0">
              <a:buNone/>
            </a:pPr>
            <a:r>
              <a:rPr lang="en-US" dirty="0"/>
              <a:t>derivatives thereof, to make or modify products or processes for specific use.”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0795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96400" cy="1143000"/>
          </a:xfrm>
        </p:spPr>
        <p:txBody>
          <a:bodyPr>
            <a:noAutofit/>
          </a:bodyPr>
          <a:lstStyle/>
          <a:p>
            <a:r>
              <a:rPr lang="en-US" sz="3600" dirty="0"/>
              <a:t>THE USE OF THE WORD ‘FERMENTATION’ IN</a:t>
            </a:r>
            <a:br>
              <a:rPr lang="en-US" sz="3600" dirty="0"/>
            </a:br>
            <a:r>
              <a:rPr lang="en-US" sz="3600" dirty="0"/>
              <a:t>INDUSTRIAL MICROBIOLOGY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word fermentation comes from the Latin verb  </a:t>
            </a:r>
            <a:r>
              <a:rPr lang="en-US" dirty="0" err="1"/>
              <a:t>fevere</a:t>
            </a:r>
            <a:r>
              <a:rPr lang="en-US" dirty="0"/>
              <a:t>, which means to boil.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6794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09699" y="-1028699"/>
            <a:ext cx="6400804" cy="8763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911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457200"/>
            <a:ext cx="274320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57200"/>
            <a:ext cx="390525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6165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14400"/>
            <a:ext cx="3800475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085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600200"/>
            <a:ext cx="3962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mold </a:t>
            </a:r>
            <a:r>
              <a:rPr lang="en-US" dirty="0" err="1"/>
              <a:t>Penicillium</a:t>
            </a:r>
            <a:r>
              <a:rPr lang="en-US" dirty="0"/>
              <a:t> </a:t>
            </a:r>
            <a:r>
              <a:rPr lang="en-US" dirty="0" err="1"/>
              <a:t>notatum</a:t>
            </a:r>
            <a:r>
              <a:rPr lang="en-US" dirty="0"/>
              <a:t> growing in a flask of culture medium for the </a:t>
            </a:r>
            <a:r>
              <a:rPr lang="en-US" dirty="0" smtClean="0"/>
              <a:t>production of </a:t>
            </a:r>
            <a:r>
              <a:rPr lang="en-US" dirty="0"/>
              <a:t>penicillin in the early days of the antibiotic age. (From Ref. 166.)</a:t>
            </a:r>
            <a:endParaRPr lang="ar-E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85800"/>
            <a:ext cx="3657600" cy="49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1669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PRODUCTION OF FUNGAL PRIMARY METABOLITES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Alcohols:</a:t>
            </a:r>
          </a:p>
          <a:p>
            <a:pPr marL="0" indent="0">
              <a:buNone/>
            </a:pPr>
            <a:r>
              <a:rPr lang="en-US" dirty="0"/>
              <a:t>Ethyl alcohol is a primary metabolite that can be produced by fermentation of a sugar, or</a:t>
            </a:r>
          </a:p>
          <a:p>
            <a:pPr marL="0" indent="0">
              <a:buNone/>
            </a:pPr>
            <a:r>
              <a:rPr lang="en-US" dirty="0"/>
              <a:t>a polysaccharide that can be depolymerized to a fermentable sugar. Yeasts are </a:t>
            </a:r>
            <a:r>
              <a:rPr lang="en-US" dirty="0" smtClean="0"/>
              <a:t>preferred.</a:t>
            </a:r>
          </a:p>
          <a:p>
            <a:pPr marL="0" indent="0">
              <a:buNone/>
            </a:pPr>
            <a:r>
              <a:rPr lang="en-US" dirty="0"/>
              <a:t>2. Organic </a:t>
            </a:r>
            <a:r>
              <a:rPr lang="en-US" dirty="0" smtClean="0"/>
              <a:t>Acids</a:t>
            </a:r>
            <a:r>
              <a:rPr lang="en-US" dirty="0"/>
              <a:t>, e.g. Citric acid is easily assimilated, is palatable, and has low </a:t>
            </a:r>
            <a:r>
              <a:rPr lang="en-US" dirty="0" smtClean="0"/>
              <a:t>toxicity. Consequently</a:t>
            </a:r>
            <a:r>
              <a:rPr lang="en-US" dirty="0"/>
              <a:t>, it is widely used in the food and pharmaceutical industry. It is </a:t>
            </a:r>
            <a:r>
              <a:rPr lang="en-US" dirty="0" smtClean="0"/>
              <a:t>employed as </a:t>
            </a:r>
            <a:r>
              <a:rPr lang="en-US" dirty="0"/>
              <a:t>an acidifying and flavor-enhancing agent, an antioxidant for inhibiting rancidity in </a:t>
            </a:r>
            <a:r>
              <a:rPr lang="en-US" dirty="0" smtClean="0"/>
              <a:t>fats and </a:t>
            </a:r>
            <a:r>
              <a:rPr lang="en-US" dirty="0"/>
              <a:t>oils, a buffer in jams and jellies, and a stabilizer in a variety of foods. The </a:t>
            </a:r>
            <a:r>
              <a:rPr lang="en-US" dirty="0" smtClean="0"/>
              <a:t>pharmaceutical </a:t>
            </a:r>
            <a:r>
              <a:rPr lang="en-US" dirty="0"/>
              <a:t>industry uses approximately 16% of the available supply of citric acid.</a:t>
            </a:r>
          </a:p>
        </p:txBody>
      </p:sp>
    </p:spTree>
    <p:extLst>
      <p:ext uri="{BB962C8B-B14F-4D97-AF65-F5344CB8AC3E}">
        <p14:creationId xmlns:p14="http://schemas.microsoft.com/office/powerpoint/2010/main" val="2856098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Other valuable organic acids include acetic, lactic, malic, </a:t>
            </a:r>
            <a:r>
              <a:rPr lang="en-US" dirty="0" err="1"/>
              <a:t>gluconic</a:t>
            </a:r>
            <a:r>
              <a:rPr lang="en-US" dirty="0"/>
              <a:t>, </a:t>
            </a:r>
            <a:r>
              <a:rPr lang="en-US" dirty="0" err="1"/>
              <a:t>fumaric</a:t>
            </a:r>
            <a:r>
              <a:rPr lang="en-US" dirty="0"/>
              <a:t>, </a:t>
            </a:r>
            <a:r>
              <a:rPr lang="en-US" dirty="0" err="1" smtClean="0"/>
              <a:t>itaconic</a:t>
            </a:r>
            <a:r>
              <a:rPr lang="en-US" dirty="0" smtClean="0"/>
              <a:t>, tartaric</a:t>
            </a:r>
            <a:r>
              <a:rPr lang="en-US" dirty="0"/>
              <a:t>, pyruvic, and succinic acids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smtClean="0"/>
              <a:t>Vitamins, </a:t>
            </a:r>
            <a:r>
              <a:rPr lang="en-US" dirty="0" err="1" smtClean="0"/>
              <a:t>e.g</a:t>
            </a:r>
            <a:r>
              <a:rPr lang="en-US" dirty="0"/>
              <a:t>: Riboflavin (vitamin B2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4. Other Applications: Some microbial strains produce very high </a:t>
            </a:r>
            <a:r>
              <a:rPr lang="en-US" dirty="0" smtClean="0"/>
              <a:t>concentrations </a:t>
            </a:r>
            <a:r>
              <a:rPr lang="en-US" dirty="0"/>
              <a:t>of extracellular enzymes (e.g., strains of </a:t>
            </a:r>
            <a:r>
              <a:rPr lang="en-US" dirty="0" err="1"/>
              <a:t>Aspergillus</a:t>
            </a:r>
            <a:r>
              <a:rPr lang="en-US" dirty="0"/>
              <a:t> produce 20 g/L of </a:t>
            </a:r>
            <a:r>
              <a:rPr lang="en-US" dirty="0" err="1"/>
              <a:t>glucoamy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lase [28]).</a:t>
            </a:r>
          </a:p>
        </p:txBody>
      </p:sp>
    </p:spTree>
    <p:extLst>
      <p:ext uri="{BB962C8B-B14F-4D97-AF65-F5344CB8AC3E}">
        <p14:creationId xmlns:p14="http://schemas.microsoft.com/office/powerpoint/2010/main" val="2332992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1018</Words>
  <Application>Microsoft Office PowerPoint</Application>
  <PresentationFormat>On-screen Show (4:3)</PresentationFormat>
  <Paragraphs>53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NATURE OF BIOTECHNOLOGY AND INDUSTRIAL MICROBIOLOGY</vt:lpstr>
      <vt:lpstr>THE USE OF THE WORD ‘FERMENTATION’ IN INDUSTRIAL MICROBIOLOGY</vt:lpstr>
      <vt:lpstr>PowerPoint Presentation</vt:lpstr>
      <vt:lpstr>PowerPoint Presentation</vt:lpstr>
      <vt:lpstr>PowerPoint Presentation</vt:lpstr>
      <vt:lpstr>PowerPoint Presentation</vt:lpstr>
      <vt:lpstr>PRODUCTION OF FUNGAL PRIMARY METABOLITES</vt:lpstr>
      <vt:lpstr>PowerPoint Presentation</vt:lpstr>
      <vt:lpstr>FUNGAL SECONDARY METABOLITES</vt:lpstr>
      <vt:lpstr>1. Antibiotics</vt:lpstr>
      <vt:lpstr>REGULATION OF FUNGAL SECONDARY METABOLISM</vt:lpstr>
      <vt:lpstr>Induction of Secondary Metabolite Synthases</vt:lpstr>
      <vt:lpstr>SOME RAW MATERIALS USED IN COMPOUNDING INDUSTRIAL MEDIA</vt:lpstr>
      <vt:lpstr>PowerPoint Presentation</vt:lpstr>
      <vt:lpstr>PowerPoint Presentation</vt:lpstr>
      <vt:lpstr>DEFINITION OF A FERMENTOR</vt:lpstr>
      <vt:lpstr>BARLEY BEERS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PC2014</dc:creator>
  <cp:lastModifiedBy>PC2014</cp:lastModifiedBy>
  <cp:revision>11</cp:revision>
  <dcterms:created xsi:type="dcterms:W3CDTF">2006-08-16T00:00:00Z</dcterms:created>
  <dcterms:modified xsi:type="dcterms:W3CDTF">2015-02-21T00:19:07Z</dcterms:modified>
</cp:coreProperties>
</file>